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74" r:id="rId1"/>
  </p:sldMasterIdLst>
  <p:notesMasterIdLst>
    <p:notesMasterId r:id="rId33"/>
  </p:notesMasterIdLst>
  <p:sldIdLst>
    <p:sldId id="256" r:id="rId2"/>
    <p:sldId id="347" r:id="rId3"/>
    <p:sldId id="348" r:id="rId4"/>
    <p:sldId id="349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1" r:id="rId17"/>
    <p:sldId id="362" r:id="rId18"/>
    <p:sldId id="363" r:id="rId19"/>
    <p:sldId id="364" r:id="rId20"/>
    <p:sldId id="365" r:id="rId21"/>
    <p:sldId id="366" r:id="rId22"/>
    <p:sldId id="367" r:id="rId23"/>
    <p:sldId id="368" r:id="rId24"/>
    <p:sldId id="369" r:id="rId25"/>
    <p:sldId id="370" r:id="rId26"/>
    <p:sldId id="371" r:id="rId27"/>
    <p:sldId id="372" r:id="rId28"/>
    <p:sldId id="373" r:id="rId29"/>
    <p:sldId id="280" r:id="rId30"/>
    <p:sldId id="346" r:id="rId31"/>
    <p:sldId id="305" r:id="rId3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D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88" autoAdjust="0"/>
    <p:restoredTop sz="88790" autoAdjust="0"/>
  </p:normalViewPr>
  <p:slideViewPr>
    <p:cSldViewPr>
      <p:cViewPr varScale="1">
        <p:scale>
          <a:sx n="60" d="100"/>
          <a:sy n="60" d="100"/>
        </p:scale>
        <p:origin x="1748" y="36"/>
      </p:cViewPr>
      <p:guideLst>
        <p:guide orient="horz" pos="2880"/>
        <p:guide pos="216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2E90F-D1B2-4F28-BFC7-B404F17F1B3A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576F6-C767-4406-9FE9-C01CA1F88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22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itchFamily="34" charset="0"/>
                <a:cs typeface="Arial" pitchFamily="34" charset="0"/>
              </a:rPr>
              <a:t>database design may be performed using two approaches: bottom-up or top-down.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A </a:t>
            </a:r>
            <a:r>
              <a:rPr lang="en-US" altLang="en-US" b="1">
                <a:latin typeface="Arial" pitchFamily="34" charset="0"/>
                <a:cs typeface="Arial" pitchFamily="34" charset="0"/>
              </a:rPr>
              <a:t>bottom-up design methodology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considers the basic relationships </a:t>
            </a:r>
            <a:r>
              <a:rPr lang="en-US" altLang="en-US" i="1">
                <a:latin typeface="Arial" pitchFamily="34" charset="0"/>
                <a:cs typeface="Arial" pitchFamily="34" charset="0"/>
              </a:rPr>
              <a:t>among individual attributes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as the starting point and uses those to construct relation schemas (tables). This approach is not very popular in practice.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A </a:t>
            </a:r>
            <a:r>
              <a:rPr lang="en-US" altLang="en-US" b="1">
                <a:latin typeface="Arial" pitchFamily="34" charset="0"/>
                <a:cs typeface="Arial" pitchFamily="34" charset="0"/>
              </a:rPr>
              <a:t>top-down design methodology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Perform a conceptual schema design using a conceptual model such as ER and map the conceptual design into a set of relations.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Normalization plays only a limited role in database schema design if a top-down modeling approach like the entity- relationship approach is used. </a:t>
            </a: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Normalization however plays a major role when the bottom-up approach is being used. Normalization is then essential to build appropriate relations to hold the information of the enterprise. 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A7ECD0AA-18E6-4957-A869-30514ED2F3F4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itchFamily="34" charset="0"/>
                <a:cs typeface="Arial" pitchFamily="34" charset="0"/>
              </a:rPr>
              <a:t>FD1 and FD4 are Full Functional Dependency</a:t>
            </a: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FD2 and FD3 are Partial Functional Dependency</a:t>
            </a: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FD5 is Transitive Functional Dependency</a:t>
            </a:r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E51D899E-719F-41C5-9B90-C7300523C61B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>
                <a:latin typeface="Arial" pitchFamily="34" charset="0"/>
                <a:cs typeface="Times New Roman" pitchFamily="18" charset="0"/>
              </a:rPr>
              <a:t>Normalization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is carried out in practice so that the resulting designs are of high quality and meet the desirable properties </a:t>
            </a:r>
          </a:p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The practical utility of these normal forms becomes questionable when the constraints on which they are based are 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hard to understand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or to 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detect</a:t>
            </a:r>
          </a:p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The database designers </a:t>
            </a:r>
            <a:r>
              <a:rPr lang="en-US" altLang="en-US" b="1" i="1">
                <a:latin typeface="Arial" pitchFamily="34" charset="0"/>
                <a:cs typeface="Times New Roman" pitchFamily="18" charset="0"/>
              </a:rPr>
              <a:t>need not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normalize to the highest possible normal form. (usually up to 3NF, BCNF or 4NF)</a:t>
            </a:r>
          </a:p>
          <a:p>
            <a:pPr>
              <a:lnSpc>
                <a:spcPct val="90000"/>
              </a:lnSpc>
            </a:pPr>
            <a:r>
              <a:rPr lang="en-US" altLang="en-US" b="1">
                <a:latin typeface="Arial" pitchFamily="34" charset="0"/>
                <a:cs typeface="Times New Roman" pitchFamily="18" charset="0"/>
              </a:rPr>
              <a:t>Denormalization: 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the process of storing the join of higher normal form relations as a base relation—which is in a lower normal form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 </a:t>
            </a:r>
            <a:r>
              <a:rPr lang="en-US" altLang="en-US" sz="1400">
                <a:latin typeface="Arial" pitchFamily="34" charset="0"/>
                <a:cs typeface="Times New Roman" pitchFamily="18" charset="0"/>
              </a:rPr>
              <a:t>  </a:t>
            </a:r>
            <a:r>
              <a:rPr lang="en-US" altLang="en-US" sz="1400">
                <a:latin typeface="Arial" pitchFamily="34" charset="0"/>
                <a:cs typeface="Arial" pitchFamily="34" charset="0"/>
              </a:rPr>
              <a:t> 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02FFE4CE-74C7-4902-ABA2-453A67311CF8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E6959E6C-0FC6-4FAF-9461-1B3ED02D13A4}" type="slidenum">
              <a:rPr lang="ar-SA" altLang="en-US" smtClean="0"/>
              <a:pPr/>
              <a:t>15</a:t>
            </a:fld>
            <a:endParaRPr lang="en-US" alt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itchFamily="34" charset="0"/>
                <a:cs typeface="Times New Roman" pitchFamily="18" charset="0"/>
              </a:rPr>
              <a:t>1NF- Disallows composite attributes, multivalued attributes, and 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nested relations 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(relations within relations); attributes whose values </a:t>
            </a:r>
            <a:r>
              <a:rPr lang="en-US" altLang="en-US" i="1">
                <a:latin typeface="Arial" pitchFamily="34" charset="0"/>
                <a:cs typeface="Times New Roman" pitchFamily="18" charset="0"/>
              </a:rPr>
              <a:t>for an individual tuple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are non-atomic considered to be part of the definition of relation</a:t>
            </a:r>
            <a:r>
              <a:rPr lang="en-US" altLang="en-US" sz="1100">
                <a:latin typeface="Arial" pitchFamily="34" charset="0"/>
                <a:cs typeface="Arial" pitchFamily="34" charset="0"/>
              </a:rPr>
              <a:t>.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It states that the domain of an attribute must include only </a:t>
            </a:r>
            <a:r>
              <a:rPr lang="en-US" altLang="en-US" i="1">
                <a:latin typeface="Arial" pitchFamily="34" charset="0"/>
                <a:cs typeface="Arial" pitchFamily="34" charset="0"/>
              </a:rPr>
              <a:t>atomic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(simple, indivisible) </a:t>
            </a:r>
            <a:r>
              <a:rPr lang="en-US" altLang="en-US" i="1">
                <a:latin typeface="Arial" pitchFamily="34" charset="0"/>
                <a:cs typeface="Arial" pitchFamily="34" charset="0"/>
              </a:rPr>
              <a:t>values</a:t>
            </a:r>
            <a:endParaRPr lang="en-US" altLang="en-US">
              <a:latin typeface="Arial" pitchFamily="34" charset="0"/>
              <a:cs typeface="Times New Roman" pitchFamily="18" charset="0"/>
            </a:endParaRPr>
          </a:p>
          <a:p>
            <a:pPr>
              <a:buFont typeface="Wingdings" pitchFamily="2" charset="2"/>
              <a:buNone/>
            </a:pPr>
            <a:endParaRPr lang="en-US" altLang="en-US">
              <a:latin typeface="Arial" pitchFamily="34" charset="0"/>
              <a:cs typeface="Times New Roman" pitchFamily="18" charset="0"/>
            </a:endParaRPr>
          </a:p>
          <a:p>
            <a:pPr>
              <a:buFont typeface="Wingdings" pitchFamily="2" charset="2"/>
              <a:buNone/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Repeating groups are nested relations (i.e. set of multivalued columns that are related to each other)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b="1" dirty="0"/>
              <a:t>1NF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dirty="0"/>
              <a:t>, Name, </a:t>
            </a:r>
            <a:r>
              <a:rPr lang="en-US" dirty="0" err="1"/>
              <a:t>Loc</a:t>
            </a:r>
            <a:r>
              <a:rPr lang="en-US" dirty="0"/>
              <a:t>, Level, </a:t>
            </a:r>
            <a:r>
              <a:rPr lang="en-US" dirty="0" err="1"/>
              <a:t>Level_Mgr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Tel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Subject</a:t>
            </a:r>
            <a:r>
              <a:rPr lang="en-US" dirty="0"/>
              <a:t>, </a:t>
            </a:r>
            <a:r>
              <a:rPr lang="en-US" dirty="0" err="1"/>
              <a:t>Subj_desc</a:t>
            </a:r>
            <a:r>
              <a:rPr lang="en-US" dirty="0"/>
              <a:t>, Grade)</a:t>
            </a:r>
          </a:p>
          <a:p>
            <a:pPr marL="228600" indent="-228600">
              <a:buFontTx/>
              <a:buAutoNum type="arabicPeriod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2NF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dirty="0"/>
              <a:t>, Name, </a:t>
            </a:r>
            <a:r>
              <a:rPr lang="en-US" dirty="0" err="1"/>
              <a:t>Loc</a:t>
            </a:r>
            <a:r>
              <a:rPr lang="en-US" dirty="0"/>
              <a:t>, Level, </a:t>
            </a:r>
            <a:r>
              <a:rPr lang="en-US" dirty="0" err="1"/>
              <a:t>Level_Mgr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Tel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Subject</a:t>
            </a:r>
            <a:r>
              <a:rPr lang="en-US" dirty="0"/>
              <a:t>, Grade)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u="sng" dirty="0"/>
              <a:t>(Subject</a:t>
            </a:r>
            <a:r>
              <a:rPr lang="en-US" dirty="0"/>
              <a:t>, </a:t>
            </a:r>
            <a:r>
              <a:rPr lang="en-US" dirty="0" err="1"/>
              <a:t>Subj_desc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3NF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dirty="0"/>
              <a:t>, Name, </a:t>
            </a:r>
            <a:r>
              <a:rPr lang="en-US" dirty="0" err="1"/>
              <a:t>Loc</a:t>
            </a:r>
            <a:r>
              <a:rPr lang="en-US" dirty="0"/>
              <a:t>, Level)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/>
              <a:t>Level</a:t>
            </a:r>
            <a:r>
              <a:rPr lang="en-US" dirty="0"/>
              <a:t>, </a:t>
            </a:r>
            <a:r>
              <a:rPr lang="en-US" dirty="0" err="1"/>
              <a:t>Level_Mgr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Tel</a:t>
            </a:r>
            <a:r>
              <a:rPr lang="en-US" dirty="0"/>
              <a:t>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dirty="0"/>
              <a:t>(</a:t>
            </a:r>
            <a:r>
              <a:rPr lang="en-US" u="sng" dirty="0" err="1"/>
              <a:t>Stud_ID</a:t>
            </a:r>
            <a:r>
              <a:rPr lang="en-US" u="sng" dirty="0"/>
              <a:t>, Subject</a:t>
            </a:r>
            <a:r>
              <a:rPr lang="en-US" dirty="0"/>
              <a:t>, Grade)</a:t>
            </a:r>
          </a:p>
          <a:p>
            <a:pPr marL="228600" indent="-228600">
              <a:buFontTx/>
              <a:buAutoNum type="arabicPeriod"/>
              <a:defRPr/>
            </a:pPr>
            <a:r>
              <a:rPr lang="en-US" u="sng" dirty="0"/>
              <a:t>(Subject</a:t>
            </a:r>
            <a:r>
              <a:rPr lang="en-US" dirty="0"/>
              <a:t>, </a:t>
            </a:r>
            <a:r>
              <a:rPr lang="en-US" dirty="0" err="1"/>
              <a:t>Subj_desc</a:t>
            </a:r>
            <a:r>
              <a:rPr lang="en-US" dirty="0"/>
              <a:t>)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8833C777-5D21-4744-A947-237417A9691E}" type="slidenum">
              <a:rPr lang="en-US" altLang="en-US" smtClean="0"/>
              <a:pPr/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A38BB9F8-9AC3-4E1D-A483-ADFF5515248B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4E43E5C2-FF3B-482F-B769-EAF45DBE83D0}" type="slidenum">
              <a:rPr lang="ar-SA" altLang="en-US" smtClean="0"/>
              <a:pPr/>
              <a:t>18</a:t>
            </a:fld>
            <a:endParaRPr lang="en-US" alt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3AEAB037-0BCC-4C6B-8F0B-1C0461BAFD8E}" type="slidenum">
              <a:rPr lang="ar-SA" altLang="en-US" smtClean="0"/>
              <a:pPr/>
              <a:t>19</a:t>
            </a:fld>
            <a:endParaRPr lang="en-US" alt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4189C935-B7C9-47E4-9E56-CA77CFFFDDC8}" type="slidenum">
              <a:rPr lang="ar-SA" altLang="en-US" smtClean="0"/>
              <a:pPr/>
              <a:t>20</a:t>
            </a:fld>
            <a:endParaRPr lang="en-US" alt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4CCA7F47-9B44-4BF2-A9EF-14E5814CFF8C}" type="slidenum">
              <a:rPr lang="en-US" altLang="en-US" smtClean="0"/>
              <a:pPr/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81EA5E86-D7B9-49C3-AA8B-A69DF513C06D}" type="slidenum">
              <a:rPr lang="ar-SA" altLang="en-US" smtClean="0"/>
              <a:pPr/>
              <a:t>22</a:t>
            </a:fld>
            <a:endParaRPr lang="en-US" alt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A442A7A6-D50A-48D5-982C-856E58929EBC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2A647B26-ECB8-44F5-980F-8558A7BCAEC7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578D8CF6-600D-457E-B5DB-2CFF812A16BB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itchFamily="34" charset="0"/>
                <a:cs typeface="Arial" pitchFamily="34" charset="0"/>
              </a:rPr>
              <a:t>0NF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Order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(Cust_No,Cust_Name,Cust_Add, 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SO_Date, Clerk_No, Clerk_Name, Item, Desc, Q, UP)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1NF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Cust_Order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(Cust_No,Cust_Name,Cust_Add, 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SO_Date, Clerk_No, Clerk_Name)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Order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SO_No, Item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Desc, Q, UP)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2NF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Cust_Order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(Cust_No,Cust_Name,Cust_Add, 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SO_Date, Clerk_No, Clerk_Name)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Order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SO_No, Item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,Q)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Item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Item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Desc, UP)</a:t>
            </a:r>
            <a:endParaRPr lang="en-US" altLang="en-US" b="1">
              <a:latin typeface="Arial" pitchFamily="34" charset="0"/>
              <a:cs typeface="Arial" pitchFamily="34" charset="0"/>
            </a:endParaRP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r>
              <a:rPr lang="en-US" altLang="en-US">
                <a:latin typeface="Arial" pitchFamily="34" charset="0"/>
                <a:cs typeface="Arial" pitchFamily="34" charset="0"/>
              </a:rPr>
              <a:t>3NF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Customer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Cust_No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Cust_Name,Cust_Add)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Clerk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 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Clerk_No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Clerk_Name)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Order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 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SO_Date, Clerk_No,Cust_No)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Order_Item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SO_No, Item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,Q)</a:t>
            </a:r>
          </a:p>
          <a:p>
            <a:r>
              <a:rPr lang="en-US" altLang="en-US" b="1">
                <a:latin typeface="Arial" pitchFamily="34" charset="0"/>
                <a:cs typeface="Arial" pitchFamily="34" charset="0"/>
              </a:rPr>
              <a:t>Item 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(</a:t>
            </a:r>
            <a:r>
              <a:rPr lang="en-US" altLang="en-US" u="sng">
                <a:latin typeface="Arial" pitchFamily="34" charset="0"/>
                <a:cs typeface="Arial" pitchFamily="34" charset="0"/>
              </a:rPr>
              <a:t>Item</a:t>
            </a:r>
            <a:r>
              <a:rPr lang="en-US" altLang="en-US">
                <a:latin typeface="Arial" pitchFamily="34" charset="0"/>
                <a:cs typeface="Arial" pitchFamily="34" charset="0"/>
              </a:rPr>
              <a:t>, Desc, UP)</a:t>
            </a:r>
            <a:endParaRPr lang="en-US" altLang="en-US" b="1">
              <a:latin typeface="Arial" pitchFamily="34" charset="0"/>
              <a:cs typeface="Arial" pitchFamily="34" charset="0"/>
            </a:endParaRP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  <a:p>
            <a:endParaRPr lang="en-US" altLang="en-US" b="1">
              <a:latin typeface="Arial" pitchFamily="34" charset="0"/>
              <a:cs typeface="Arial" pitchFamily="34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EDB8B8A3-C6F0-4AA3-9FD8-D3C25491A328}" type="slidenum">
              <a:rPr lang="en-US" altLang="en-US" smtClean="0"/>
              <a:pPr/>
              <a:t>25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>
            <a:extLst>
              <a:ext uri="{FF2B5EF4-FFF2-40B4-BE49-F238E27FC236}">
                <a16:creationId xmlns:a16="http://schemas.microsoft.com/office/drawing/2014/main" id="{F59FE698-7F48-DCFA-8499-E238B51EE0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8851" name="Notes Placeholder 2">
            <a:extLst>
              <a:ext uri="{FF2B5EF4-FFF2-40B4-BE49-F238E27FC236}">
                <a16:creationId xmlns:a16="http://schemas.microsoft.com/office/drawing/2014/main" id="{13945E13-560E-C8E8-7C65-ABC47A9F8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852" name="Slide Number Placeholder 3">
            <a:extLst>
              <a:ext uri="{FF2B5EF4-FFF2-40B4-BE49-F238E27FC236}">
                <a16:creationId xmlns:a16="http://schemas.microsoft.com/office/drawing/2014/main" id="{49E511FE-0FC0-AA8B-7154-3496C8CE32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55650" indent="-290513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63638" indent="-231775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30363" indent="-231775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95500" indent="-231775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8F4C3B57-A414-47FE-9F0C-48659446A32E}" type="slidenum">
              <a:rPr lang="en-US" altLang="en-US"/>
              <a:pPr algn="r" eaLnBrk="1" hangingPunct="1">
                <a:spcBef>
                  <a:spcPct val="0"/>
                </a:spcBef>
              </a:pPr>
              <a:t>29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A72518F2-8431-4765-A361-ED41CE750D5A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A12D63CC-68E5-4388-A2F8-3E1DE904CE62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E912BE39-AD4D-4A20-BFA6-057931DED13A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EAA3D09B-B592-4CEC-A771-9E0735608A02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Four </a:t>
            </a:r>
            <a:r>
              <a:rPr lang="en-US" i="1" dirty="0"/>
              <a:t>informal guidelines </a:t>
            </a:r>
            <a:r>
              <a:rPr lang="en-US" dirty="0"/>
              <a:t>that may be used as </a:t>
            </a:r>
            <a:r>
              <a:rPr lang="en-US" i="1" dirty="0"/>
              <a:t>measures to determine the quality </a:t>
            </a:r>
            <a:r>
              <a:rPr lang="en-US" dirty="0"/>
              <a:t>of relation schema design: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Making sure that the semantics of the attributes is clear in the schema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redundant information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Reducing the NULL values in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dirty="0"/>
              <a:t>Disallowing the possibility of generating spurious tuples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Guideline 1- Do not combine attributes from multiple entity types and relationship types into a single relation</a:t>
            </a:r>
          </a:p>
          <a:p>
            <a:pPr>
              <a:defRPr/>
            </a:pPr>
            <a:r>
              <a:rPr lang="en-US" dirty="0"/>
              <a:t>Guideline 2- Design the base relation schemas so that no insertion, deletion, or modification anomalies are present in the relations</a:t>
            </a:r>
          </a:p>
          <a:p>
            <a:pPr>
              <a:defRPr/>
            </a:pPr>
            <a:r>
              <a:rPr lang="en-US" dirty="0"/>
              <a:t>Guideline 3- As far as possible, avoid placing attributes in a base relation whose values may frequently be NULL</a:t>
            </a:r>
          </a:p>
          <a:p>
            <a:pPr>
              <a:defRPr/>
            </a:pPr>
            <a:r>
              <a:rPr lang="en-US" dirty="0"/>
              <a:t>Guideline 4- Avoid relations that contain matching attributes that are not (foreign key, primary key) combinations because joining on such attributes may produce spurious tuples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37A4FB5D-3F3E-42FB-84E5-0B1DAE6E50BC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Normalization avoids: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Duplication of Data  – The same data is listed in multiple lines of the database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Insert Anomaly  – A record about an entity cannot be inserted into the table without first inserting information about another entity – Cannot enter a department without an employee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Delete Anomaly – A record cannot be deleted without deleting a record about a related entity. </a:t>
            </a:r>
            <a:r>
              <a:rPr lang="en-US" dirty="0"/>
              <a:t>If we delete from EMP_DEPT an employee tuple that happens to represent the last employee working for a particular department, the information concerning that department is lost from the database</a:t>
            </a:r>
            <a:r>
              <a:rPr lang="en-US" altLang="en-US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Update Anomaly – Cannot update information without changing information in many places. To update department information, it must be updated for each employee working in this department.</a:t>
            </a: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Using frequent Null values: </a:t>
            </a:r>
            <a:r>
              <a:rPr lang="en-US" altLang="en-US" dirty="0">
                <a:latin typeface="Arial" pitchFamily="34" charset="0"/>
                <a:cs typeface="Times New Roman" pitchFamily="18" charset="0"/>
              </a:rPr>
              <a:t>Attributes that are NULL frequently could be placed in separate relations (with the primary key)</a:t>
            </a:r>
            <a:endParaRPr lang="en-US" altLang="en-US" dirty="0"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n-US" alt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2AA67C9D-BC12-4FA4-B21E-D285DD3E84F8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fld id="{B5A5325B-079C-46CD-B91E-51806D47A7A1}" type="slidenum">
              <a:rPr lang="ar-SA" altLang="en-US" smtClean="0"/>
              <a:pPr/>
              <a:t>10</a:t>
            </a:fld>
            <a:endParaRPr lang="en-US" alt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Functional dependencies (FDs) are used to specify </a:t>
            </a:r>
            <a:r>
              <a:rPr lang="en-US" altLang="en-US" i="1">
                <a:latin typeface="Arial" pitchFamily="34" charset="0"/>
                <a:cs typeface="Times New Roman" pitchFamily="18" charset="0"/>
              </a:rPr>
              <a:t>formal measures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 of the "goodness" of relational designs</a:t>
            </a:r>
          </a:p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FDs and keys are used to define 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normal forms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for relations</a:t>
            </a:r>
          </a:p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FDs are </a:t>
            </a:r>
            <a:r>
              <a:rPr lang="en-US" altLang="en-US" b="1">
                <a:latin typeface="Arial" pitchFamily="34" charset="0"/>
                <a:cs typeface="Times New Roman" pitchFamily="18" charset="0"/>
              </a:rPr>
              <a:t>constraints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that are derived from the </a:t>
            </a:r>
            <a:r>
              <a:rPr lang="en-US" altLang="en-US" i="1">
                <a:latin typeface="Arial" pitchFamily="34" charset="0"/>
                <a:cs typeface="Times New Roman" pitchFamily="18" charset="0"/>
              </a:rPr>
              <a:t>meaning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 and </a:t>
            </a:r>
            <a:r>
              <a:rPr lang="en-US" altLang="en-US" i="1">
                <a:latin typeface="Arial" pitchFamily="34" charset="0"/>
                <a:cs typeface="Times New Roman" pitchFamily="18" charset="0"/>
              </a:rPr>
              <a:t>interrelationships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 of the data attributes</a:t>
            </a:r>
          </a:p>
          <a:p>
            <a:pPr>
              <a:lnSpc>
                <a:spcPct val="90000"/>
              </a:lnSpc>
            </a:pPr>
            <a:r>
              <a:rPr lang="en-US" altLang="en-US">
                <a:latin typeface="Arial" pitchFamily="34" charset="0"/>
                <a:cs typeface="Times New Roman" pitchFamily="18" charset="0"/>
              </a:rPr>
              <a:t>A set of attributes A </a:t>
            </a:r>
            <a:r>
              <a:rPr lang="en-US" altLang="en-US" i="1">
                <a:latin typeface="Arial" pitchFamily="34" charset="0"/>
                <a:cs typeface="Times New Roman" pitchFamily="18" charset="0"/>
              </a:rPr>
              <a:t>functionally determines</a:t>
            </a:r>
            <a:r>
              <a:rPr lang="en-US" altLang="en-US">
                <a:latin typeface="Arial" pitchFamily="34" charset="0"/>
                <a:cs typeface="Times New Roman" pitchFamily="18" charset="0"/>
              </a:rPr>
              <a:t>  a set of attributes B if the value of A determines a unique value for B</a:t>
            </a:r>
          </a:p>
          <a:p>
            <a:endParaRPr lang="en-US" alt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</a:t>
            </a:r>
            <a:r>
              <a:rPr lang="en-US" dirty="0" err="1"/>
              <a:t>levelkkk</a:t>
            </a:r>
            <a:endParaRPr lang="en-US" dirty="0"/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86562" y="3399282"/>
            <a:ext cx="7848600" cy="1905"/>
          </a:xfrm>
          <a:custGeom>
            <a:avLst/>
            <a:gdLst/>
            <a:ahLst/>
            <a:cxnLst/>
            <a:rect l="l" t="t" r="r" b="b"/>
            <a:pathLst>
              <a:path w="7848600" h="1904">
                <a:moveTo>
                  <a:pt x="0" y="0"/>
                </a:moveTo>
                <a:lnTo>
                  <a:pt x="7848600" y="1523"/>
                </a:lnTo>
              </a:path>
            </a:pathLst>
          </a:custGeom>
          <a:ln w="19812">
            <a:solidFill>
              <a:srgbClr val="D2523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685800" y="793011"/>
            <a:ext cx="7848600" cy="25058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lang="en-US" spc="-90" dirty="0">
                <a:latin typeface="Arial Rounded MT Bold" pitchFamily="34" charset="0"/>
              </a:rPr>
              <a:t>Database</a:t>
            </a:r>
            <a:br>
              <a:rPr lang="en-US" spc="-90" dirty="0">
                <a:latin typeface="Arial Rounded MT Bold" pitchFamily="34" charset="0"/>
              </a:rPr>
            </a:br>
            <a:r>
              <a:rPr lang="en-US" spc="-90" dirty="0">
                <a:latin typeface="Arial Rounded MT Bold" pitchFamily="34" charset="0"/>
              </a:rPr>
              <a:t>Fundamentals &amp; Design</a:t>
            </a:r>
            <a:endParaRPr lang="en-US" spc="-95" dirty="0">
              <a:latin typeface="Arial Rounded MT Bold" pitchFamily="3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90417" y="4102353"/>
            <a:ext cx="3313429" cy="13680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3175" algn="ctr">
              <a:lnSpc>
                <a:spcPct val="120000"/>
              </a:lnSpc>
              <a:spcBef>
                <a:spcPts val="100"/>
              </a:spcBef>
            </a:pPr>
            <a:r>
              <a:rPr lang="en-US" sz="2400" spc="-5">
                <a:solidFill>
                  <a:srgbClr val="56566D"/>
                </a:solidFill>
                <a:latin typeface="Arial"/>
                <a:cs typeface="Arial"/>
              </a:rPr>
              <a:t>Presented </a:t>
            </a:r>
            <a:r>
              <a:rPr sz="2400" spc="-5" dirty="0">
                <a:solidFill>
                  <a:srgbClr val="56566D"/>
                </a:solidFill>
                <a:latin typeface="Arial"/>
                <a:cs typeface="Arial"/>
              </a:rPr>
              <a:t>by</a:t>
            </a:r>
            <a:endParaRPr lang="en-US" sz="2400" spc="-5" dirty="0">
              <a:solidFill>
                <a:srgbClr val="56566D"/>
              </a:solidFill>
              <a:latin typeface="Arial"/>
              <a:cs typeface="Arial"/>
            </a:endParaRPr>
          </a:p>
          <a:p>
            <a:pPr marL="12065" marR="5080" indent="3175" algn="ctr">
              <a:lnSpc>
                <a:spcPct val="120000"/>
              </a:lnSpc>
              <a:spcBef>
                <a:spcPts val="100"/>
              </a:spcBef>
            </a:pPr>
            <a:r>
              <a:rPr lang="en-US" sz="2400" spc="-5" dirty="0">
                <a:solidFill>
                  <a:srgbClr val="56566D"/>
                </a:solidFill>
                <a:latin typeface="Arial"/>
                <a:cs typeface="Arial"/>
              </a:rPr>
              <a:t>Josephine Boles</a:t>
            </a:r>
          </a:p>
          <a:p>
            <a:pPr marL="12065" marR="5080" indent="3175" algn="ctr">
              <a:lnSpc>
                <a:spcPct val="120000"/>
              </a:lnSpc>
              <a:spcBef>
                <a:spcPts val="100"/>
              </a:spcBef>
            </a:pP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Functional Dependency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constraint</a:t>
            </a:r>
            <a:r>
              <a:rPr lang="en-US" altLang="en-US" b="1" dirty="0"/>
              <a:t> between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two attributes (columns) or two sets of columns</a:t>
            </a:r>
          </a:p>
          <a:p>
            <a:pPr>
              <a:defRPr/>
            </a:pPr>
            <a:endParaRPr lang="en-US" altLang="en-US" b="1" dirty="0"/>
          </a:p>
          <a:p>
            <a:pPr>
              <a:defRPr/>
            </a:pPr>
            <a:r>
              <a:rPr lang="en-US" altLang="en-US" b="1" dirty="0"/>
              <a:t>A </a:t>
            </a:r>
            <a:r>
              <a:rPr lang="en-US" altLang="en-US" b="1" dirty="0">
                <a:sym typeface="Wingdings" pitchFamily="2" charset="2"/>
              </a:rPr>
              <a:t> B if “for every valid instance of A, that value of A uniquely determines the value of B”</a:t>
            </a:r>
          </a:p>
          <a:p>
            <a:pPr>
              <a:defRPr/>
            </a:pPr>
            <a:endParaRPr lang="en-US" altLang="en-US" b="1" dirty="0">
              <a:sym typeface="Wingdings" pitchFamily="2" charset="2"/>
            </a:endParaRPr>
          </a:p>
          <a:p>
            <a:pPr>
              <a:defRPr/>
            </a:pPr>
            <a:r>
              <a:rPr lang="en-US" altLang="en-US" b="1" dirty="0">
                <a:sym typeface="Wingdings" pitchFamily="2" charset="2"/>
              </a:rPr>
              <a:t>Or …A B if “there exists at most one value of B for every value of A”</a:t>
            </a:r>
          </a:p>
          <a:p>
            <a:pPr>
              <a:defRPr/>
            </a:pPr>
            <a:r>
              <a:rPr lang="en-US" b="1" dirty="0"/>
              <a:t> It is read as: A determines B OR B depends on A. </a:t>
            </a:r>
          </a:p>
          <a:p>
            <a:pPr>
              <a:defRPr/>
            </a:pPr>
            <a:r>
              <a:rPr lang="en-US" b="1" dirty="0"/>
              <a:t> The attributes on the left side of the arrow are called determinants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654600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Examples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en-US" b="1" dirty="0">
                <a:cs typeface="Times New Roman" pitchFamily="18" charset="0"/>
              </a:rPr>
              <a:t>Social security number determines employee name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altLang="en-US" b="1" dirty="0">
                <a:cs typeface="Times New Roman" pitchFamily="18" charset="0"/>
              </a:rPr>
              <a:t>	SSN </a:t>
            </a:r>
            <a:r>
              <a:rPr lang="en-US" altLang="en-US" b="1" dirty="0">
                <a:latin typeface="BostonII" charset="0"/>
                <a:cs typeface="Times New Roman" pitchFamily="18" charset="0"/>
              </a:rPr>
              <a:t>-&gt; </a:t>
            </a:r>
            <a:r>
              <a:rPr lang="en-US" altLang="en-US" b="1" dirty="0">
                <a:cs typeface="Times New Roman" pitchFamily="18" charset="0"/>
              </a:rPr>
              <a:t>ENAME</a:t>
            </a:r>
          </a:p>
          <a:p>
            <a:pPr>
              <a:lnSpc>
                <a:spcPct val="90000"/>
              </a:lnSpc>
              <a:defRPr/>
            </a:pPr>
            <a:r>
              <a:rPr lang="en-US" altLang="en-US" b="1" dirty="0">
                <a:cs typeface="Times New Roman" pitchFamily="18" charset="0"/>
              </a:rPr>
              <a:t>Project number determines project name and location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altLang="en-US" b="1" dirty="0">
                <a:cs typeface="Times New Roman" pitchFamily="18" charset="0"/>
              </a:rPr>
              <a:t>	PNUMBER </a:t>
            </a:r>
            <a:r>
              <a:rPr lang="en-US" altLang="en-US" b="1" dirty="0">
                <a:latin typeface="BostonII" charset="0"/>
                <a:cs typeface="Times New Roman" pitchFamily="18" charset="0"/>
              </a:rPr>
              <a:t>-&gt; </a:t>
            </a:r>
            <a:r>
              <a:rPr lang="en-US" altLang="en-US" b="1" dirty="0">
                <a:cs typeface="Times New Roman" pitchFamily="18" charset="0"/>
              </a:rPr>
              <a:t>{PNAME, PLOCATION}</a:t>
            </a:r>
          </a:p>
          <a:p>
            <a:pPr>
              <a:lnSpc>
                <a:spcPct val="90000"/>
              </a:lnSpc>
              <a:defRPr/>
            </a:pPr>
            <a:r>
              <a:rPr lang="en-US" altLang="en-US" b="1" dirty="0">
                <a:cs typeface="Times New Roman" pitchFamily="18" charset="0"/>
              </a:rPr>
              <a:t>Employee SSN and project number determines the hours per week that the employee works on the project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  <a:defRPr/>
            </a:pPr>
            <a:r>
              <a:rPr lang="en-US" altLang="en-US" b="1" dirty="0">
                <a:cs typeface="Times New Roman" pitchFamily="18" charset="0"/>
              </a:rPr>
              <a:t>	{SSN, PNUMBER} </a:t>
            </a:r>
            <a:r>
              <a:rPr lang="en-US" altLang="en-US" b="1" dirty="0">
                <a:latin typeface="BostonII" charset="0"/>
                <a:cs typeface="Times New Roman" pitchFamily="18" charset="0"/>
              </a:rPr>
              <a:t>-&gt; </a:t>
            </a:r>
            <a:r>
              <a:rPr lang="en-US" altLang="en-US" b="1" dirty="0">
                <a:cs typeface="Times New Roman" pitchFamily="18" charset="0"/>
              </a:rPr>
              <a:t>HOURS</a:t>
            </a:r>
            <a:r>
              <a:rPr lang="en-US" altLang="en-US" b="1" dirty="0"/>
              <a:t> </a:t>
            </a:r>
          </a:p>
          <a:p>
            <a:pPr>
              <a:defRPr/>
            </a:pPr>
            <a:endParaRPr lang="en-US" altLang="en-US" b="1" dirty="0">
              <a:sym typeface="Wingdings" pitchFamily="2" charset="2"/>
            </a:endParaRPr>
          </a:p>
          <a:p>
            <a:pPr>
              <a:defRPr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Primary key is a determinant for the other columns. </a:t>
            </a:r>
            <a:endParaRPr lang="en-US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06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9" r="3101" b="17690"/>
          <a:stretch>
            <a:fillRect/>
          </a:stretch>
        </p:blipFill>
        <p:spPr bwMode="auto">
          <a:xfrm>
            <a:off x="-15949" y="304800"/>
            <a:ext cx="9159949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6746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Types of Functional Dependency</a:t>
            </a:r>
          </a:p>
        </p:txBody>
      </p:sp>
      <p:sp>
        <p:nvSpPr>
          <p:cNvPr id="4" name="Content Placeholder 3"/>
          <p:cNvSpPr txBox="1">
            <a:spLocks/>
          </p:cNvSpPr>
          <p:nvPr/>
        </p:nvSpPr>
        <p:spPr bwMode="auto">
          <a:xfrm>
            <a:off x="838200" y="1600200"/>
            <a:ext cx="753745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27013" indent="-227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9144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588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601788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058988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516188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973388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430588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b="1" kern="0" dirty="0">
                <a:solidFill>
                  <a:schemeClr val="accent1">
                    <a:lumMod val="75000"/>
                  </a:schemeClr>
                </a:solidFill>
              </a:rPr>
              <a:t>Full</a:t>
            </a:r>
            <a:r>
              <a:rPr lang="en-US" b="1" kern="0" dirty="0"/>
              <a:t> Functional Dependency- </a:t>
            </a:r>
            <a:r>
              <a:rPr lang="en-US" b="1" i="1" dirty="0"/>
              <a:t>X </a:t>
            </a:r>
            <a:r>
              <a:rPr lang="en-US" b="1" dirty="0"/>
              <a:t>→ </a:t>
            </a:r>
            <a:r>
              <a:rPr lang="en-US" b="1" i="1" dirty="0"/>
              <a:t>Y </a:t>
            </a:r>
            <a:r>
              <a:rPr lang="en-US" b="1" dirty="0"/>
              <a:t>is a FFD if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removal</a:t>
            </a:r>
            <a:r>
              <a:rPr lang="en-US" b="1" dirty="0"/>
              <a:t> of any attribute </a:t>
            </a:r>
            <a:r>
              <a:rPr lang="en-US" b="1" i="1" dirty="0"/>
              <a:t>A </a:t>
            </a:r>
            <a:r>
              <a:rPr lang="en-US" b="1" dirty="0"/>
              <a:t>from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X</a:t>
            </a:r>
            <a:r>
              <a:rPr lang="en-US" b="1" i="1" dirty="0"/>
              <a:t> </a:t>
            </a:r>
            <a:r>
              <a:rPr lang="en-US" b="1" dirty="0"/>
              <a:t>means that the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dependency does not hold any more</a:t>
            </a:r>
            <a:endParaRPr lang="en-US" b="1" kern="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  <a:defRPr/>
            </a:pPr>
            <a:endParaRPr lang="en-US" b="1" kern="0" dirty="0"/>
          </a:p>
          <a:p>
            <a:pPr>
              <a:lnSpc>
                <a:spcPct val="100000"/>
              </a:lnSpc>
              <a:defRPr/>
            </a:pPr>
            <a:r>
              <a:rPr lang="en-US" b="1" kern="0" dirty="0">
                <a:solidFill>
                  <a:schemeClr val="accent1">
                    <a:lumMod val="75000"/>
                  </a:schemeClr>
                </a:solidFill>
              </a:rPr>
              <a:t>Partial</a:t>
            </a:r>
            <a:r>
              <a:rPr lang="en-US" b="1" kern="0" dirty="0"/>
              <a:t> Functional Dependency- </a:t>
            </a:r>
            <a:r>
              <a:rPr lang="en-US" b="1" i="1" dirty="0"/>
              <a:t>X</a:t>
            </a:r>
            <a:r>
              <a:rPr lang="en-US" b="1" dirty="0"/>
              <a:t>→</a:t>
            </a:r>
            <a:r>
              <a:rPr lang="en-US" b="1" i="1" dirty="0"/>
              <a:t>Y </a:t>
            </a:r>
            <a:r>
              <a:rPr lang="en-US" b="1" dirty="0"/>
              <a:t>is a PFD if some attribute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-US" b="1" i="1" dirty="0"/>
              <a:t> </a:t>
            </a:r>
            <a:r>
              <a:rPr lang="en-US" b="1" dirty="0"/>
              <a:t>ε </a:t>
            </a:r>
            <a:r>
              <a:rPr lang="en-US" b="1" i="1" dirty="0"/>
              <a:t>X </a:t>
            </a:r>
            <a:r>
              <a:rPr lang="en-US" b="1" dirty="0"/>
              <a:t>can be removed from </a:t>
            </a:r>
            <a:r>
              <a:rPr lang="en-US" b="1" i="1" dirty="0"/>
              <a:t>X </a:t>
            </a:r>
            <a:r>
              <a:rPr lang="en-US" b="1" dirty="0"/>
              <a:t>and the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dependency still holds</a:t>
            </a:r>
            <a:endParaRPr lang="en-US" b="1" kern="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en-US" b="1" kern="0" dirty="0"/>
          </a:p>
          <a:p>
            <a:pPr>
              <a:defRPr/>
            </a:pPr>
            <a:r>
              <a:rPr lang="en-US" b="1" kern="0" dirty="0">
                <a:solidFill>
                  <a:schemeClr val="accent1">
                    <a:lumMod val="75000"/>
                  </a:schemeClr>
                </a:solidFill>
              </a:rPr>
              <a:t>Transitive</a:t>
            </a:r>
            <a:r>
              <a:rPr lang="en-US" b="1" kern="0" dirty="0"/>
              <a:t> Functional Dependency- </a:t>
            </a:r>
            <a:r>
              <a:rPr lang="en-US" b="1" i="1" dirty="0"/>
              <a:t>X</a:t>
            </a:r>
            <a:r>
              <a:rPr lang="en-US" b="1" dirty="0"/>
              <a:t>→</a:t>
            </a:r>
            <a:r>
              <a:rPr lang="en-US" b="1" i="1" dirty="0"/>
              <a:t>Y </a:t>
            </a:r>
            <a:r>
              <a:rPr lang="en-US" b="1" dirty="0"/>
              <a:t>in a relation R</a:t>
            </a:r>
            <a:r>
              <a:rPr lang="en-US" b="1" i="1" dirty="0"/>
              <a:t> </a:t>
            </a:r>
            <a:r>
              <a:rPr lang="en-US" b="1" dirty="0"/>
              <a:t>is a TFD if there exists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 set of attributes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Z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R </a:t>
            </a:r>
            <a:r>
              <a:rPr lang="en-US" b="1" dirty="0"/>
              <a:t>that is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neither</a:t>
            </a:r>
            <a:r>
              <a:rPr lang="en-US" b="1" dirty="0"/>
              <a:t> a primary key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nor a</a:t>
            </a:r>
            <a:r>
              <a:rPr lang="en-US" b="1" dirty="0"/>
              <a:t> subset of any key of </a:t>
            </a:r>
            <a:r>
              <a:rPr lang="en-US" b="1" i="1" dirty="0"/>
              <a:t>R</a:t>
            </a:r>
            <a:r>
              <a:rPr lang="en-US" b="1" dirty="0"/>
              <a:t>, and both </a:t>
            </a:r>
            <a:r>
              <a:rPr lang="en-US" b="1" i="1" dirty="0"/>
              <a:t>X</a:t>
            </a:r>
            <a:r>
              <a:rPr lang="en-US" b="1" dirty="0"/>
              <a:t>→</a:t>
            </a:r>
            <a:r>
              <a:rPr lang="en-US" b="1" i="1" dirty="0"/>
              <a:t>Z </a:t>
            </a:r>
            <a:r>
              <a:rPr lang="en-US" b="1" dirty="0"/>
              <a:t>and </a:t>
            </a:r>
            <a:r>
              <a:rPr lang="en-US" b="1" i="1" dirty="0"/>
              <a:t>Z</a:t>
            </a:r>
            <a:r>
              <a:rPr lang="en-US" b="1" dirty="0"/>
              <a:t>→</a:t>
            </a:r>
            <a:r>
              <a:rPr lang="en-US" b="1" i="1" dirty="0"/>
              <a:t>Y </a:t>
            </a:r>
            <a:r>
              <a:rPr lang="en-US" b="1" dirty="0"/>
              <a:t>hold</a:t>
            </a:r>
            <a:endParaRPr lang="en-US" b="1" kern="0" dirty="0"/>
          </a:p>
        </p:txBody>
      </p:sp>
    </p:spTree>
    <p:extLst>
      <p:ext uri="{BB962C8B-B14F-4D97-AF65-F5344CB8AC3E}">
        <p14:creationId xmlns:p14="http://schemas.microsoft.com/office/powerpoint/2010/main" val="3727686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Definition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533400" y="1676400"/>
            <a:ext cx="8077200" cy="4343400"/>
          </a:xfrm>
        </p:spPr>
        <p:txBody>
          <a:bodyPr/>
          <a:lstStyle/>
          <a:p>
            <a:pPr>
              <a:defRPr/>
            </a:pPr>
            <a:r>
              <a:rPr lang="en-US" altLang="en-US" b="1" dirty="0">
                <a:cs typeface="Times New Roman" pitchFamily="18" charset="0"/>
              </a:rPr>
              <a:t>Normalization: The process of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decomposing</a:t>
            </a:r>
            <a:r>
              <a:rPr lang="en-US" altLang="en-US" b="1" dirty="0">
                <a:cs typeface="Times New Roman" pitchFamily="18" charset="0"/>
              </a:rPr>
              <a:t> unsatisfactory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"bad" relations </a:t>
            </a:r>
            <a:r>
              <a:rPr lang="en-US" altLang="en-US" b="1" dirty="0">
                <a:cs typeface="Times New Roman" pitchFamily="18" charset="0"/>
              </a:rPr>
              <a:t>by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breaking</a:t>
            </a:r>
            <a:r>
              <a:rPr lang="en-US" altLang="en-US" b="1" dirty="0">
                <a:cs typeface="Times New Roman" pitchFamily="18" charset="0"/>
              </a:rPr>
              <a:t> up their attributes into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smaller</a:t>
            </a:r>
            <a:r>
              <a:rPr lang="en-US" altLang="en-US" b="1" dirty="0">
                <a:cs typeface="Times New Roman" pitchFamily="18" charset="0"/>
              </a:rPr>
              <a:t> relations</a:t>
            </a:r>
          </a:p>
          <a:p>
            <a:pPr>
              <a:buFont typeface="Wingdings" pitchFamily="2" charset="2"/>
              <a:buNone/>
              <a:defRPr/>
            </a:pPr>
            <a:endParaRPr lang="en-US" altLang="en-US" b="1" dirty="0">
              <a:cs typeface="Times New Roman" pitchFamily="18" charset="0"/>
            </a:endParaRPr>
          </a:p>
          <a:p>
            <a:pPr>
              <a:defRPr/>
            </a:pPr>
            <a:r>
              <a:rPr lang="en-US" altLang="en-US" b="1" dirty="0">
                <a:cs typeface="Times New Roman" pitchFamily="18" charset="0"/>
              </a:rPr>
              <a:t>Normal form: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Condition using keys and FDs of a relation </a:t>
            </a:r>
            <a:r>
              <a:rPr lang="en-US" altLang="en-US" b="1" dirty="0">
                <a:cs typeface="Times New Roman" pitchFamily="18" charset="0"/>
              </a:rPr>
              <a:t>to certify whether a relation schema is in a particular normal form</a:t>
            </a:r>
            <a:r>
              <a:rPr lang="en-US" altLang="en-US" b="1" dirty="0"/>
              <a:t> </a:t>
            </a:r>
          </a:p>
          <a:p>
            <a:pPr>
              <a:defRPr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856693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First Normal Form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 relation is in 1NF if it contains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no multivalued</a:t>
            </a:r>
            <a:r>
              <a:rPr lang="en-US" altLang="en-US" b="1" dirty="0"/>
              <a:t>,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repeating groups </a:t>
            </a:r>
            <a:r>
              <a:rPr lang="en-US" altLang="en-US" b="1" dirty="0"/>
              <a:t>or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composite</a:t>
            </a:r>
            <a:r>
              <a:rPr lang="en-US" altLang="en-US" b="1" dirty="0"/>
              <a:t> attributes</a:t>
            </a:r>
          </a:p>
          <a:p>
            <a:pPr marL="0" indent="0">
              <a:buFontTx/>
              <a:buNone/>
              <a:defRPr/>
            </a:pPr>
            <a:endParaRPr lang="en-US" altLang="en-US" b="1" i="1" dirty="0"/>
          </a:p>
          <a:p>
            <a:pPr marL="0" indent="0">
              <a:buFontTx/>
              <a:buNone/>
              <a:defRPr/>
            </a:pPr>
            <a:r>
              <a:rPr lang="en-US" altLang="en-US" b="1" dirty="0"/>
              <a:t>To put a relation in 1NF</a:t>
            </a:r>
          </a:p>
          <a:p>
            <a:pPr>
              <a:defRPr/>
            </a:pPr>
            <a:r>
              <a:rPr lang="en-US" altLang="en-US" b="1" dirty="0"/>
              <a:t>Remove each repeating group and place it in a new table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carrying the PK as a FK</a:t>
            </a:r>
          </a:p>
          <a:p>
            <a:pPr>
              <a:defRPr/>
            </a:pPr>
            <a:r>
              <a:rPr lang="en-US" altLang="en-US" b="1" dirty="0"/>
              <a:t>Remove each multivalued attribute and place it in a new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table carrying the PK as a FK</a:t>
            </a:r>
          </a:p>
          <a:p>
            <a:pPr>
              <a:defRPr/>
            </a:pPr>
            <a:r>
              <a:rPr lang="en-US" altLang="en-US" b="1" dirty="0"/>
              <a:t>Put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composite attribute subparts each in a column</a:t>
            </a:r>
            <a:r>
              <a:rPr lang="en-US" altLang="en-US" b="1" dirty="0"/>
              <a:t> when necessary</a:t>
            </a:r>
          </a:p>
          <a:p>
            <a:pPr marL="0" indent="0">
              <a:buFontTx/>
              <a:buNone/>
              <a:defRPr/>
            </a:pPr>
            <a:endParaRPr lang="en-US" altLang="en-US" b="1" dirty="0"/>
          </a:p>
          <a:p>
            <a:pPr>
              <a:defRPr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1421641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School Example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5030556"/>
              </p:ext>
            </p:extLst>
          </p:nvPr>
        </p:nvGraphicFramePr>
        <p:xfrm>
          <a:off x="76200" y="1371600"/>
          <a:ext cx="8991602" cy="269240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066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0019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772014">
                <a:tc>
                  <a:txBody>
                    <a:bodyPr/>
                    <a:lstStyle/>
                    <a:p>
                      <a:r>
                        <a:rPr lang="en-US" sz="1800" u="sng" dirty="0" err="1"/>
                        <a:t>Stud_ID</a:t>
                      </a:r>
                      <a:endParaRPr lang="en-US" sz="1800" u="sng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Name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Location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Tel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Level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Level_Mgr</a:t>
                      </a:r>
                      <a:endParaRPr 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Subject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Subj-Desc</a:t>
                      </a:r>
                      <a:endParaRPr 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129">
                <a:tc>
                  <a:txBody>
                    <a:bodyPr/>
                    <a:lstStyle/>
                    <a:p>
                      <a:r>
                        <a:rPr lang="en-US" sz="1800" dirty="0"/>
                        <a:t>11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Ali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Cairo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010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Primary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Noha</a:t>
                      </a:r>
                      <a:r>
                        <a:rPr lang="en-US" sz="1800" dirty="0"/>
                        <a:t> M.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DB, CN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Database,</a:t>
                      </a:r>
                      <a:r>
                        <a:rPr lang="en-US" sz="1800" baseline="0" dirty="0"/>
                        <a:t> Networks</a:t>
                      </a:r>
                      <a:endParaRPr 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A,B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129">
                <a:tc>
                  <a:txBody>
                    <a:bodyPr/>
                    <a:lstStyle/>
                    <a:p>
                      <a:r>
                        <a:rPr lang="en-US" sz="1800" dirty="0"/>
                        <a:t>22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Mai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Giza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011,</a:t>
                      </a:r>
                      <a:r>
                        <a:rPr lang="en-US" sz="1800" baseline="0" dirty="0"/>
                        <a:t> 010</a:t>
                      </a:r>
                      <a:endParaRPr 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Primary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Noha</a:t>
                      </a:r>
                      <a:r>
                        <a:rPr lang="en-US" sz="1800" dirty="0"/>
                        <a:t> M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CN, DB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Networks, Database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B, C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129">
                <a:tc>
                  <a:txBody>
                    <a:bodyPr/>
                    <a:lstStyle/>
                    <a:p>
                      <a:r>
                        <a:rPr lang="en-US" sz="1800" dirty="0"/>
                        <a:t>33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Marwa</a:t>
                      </a:r>
                      <a:endParaRPr 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Giza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010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Secon</a:t>
                      </a:r>
                      <a:r>
                        <a:rPr lang="en-US" sz="1800" dirty="0"/>
                        <a:t>.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Moh.A</a:t>
                      </a:r>
                      <a:r>
                        <a:rPr lang="en-US" sz="1800" dirty="0"/>
                        <a:t>.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SW, DB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Software, Database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A, A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8727" name="Picture 5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06" r="3683" b="71088"/>
          <a:stretch>
            <a:fillRect/>
          </a:stretch>
        </p:blipFill>
        <p:spPr bwMode="auto">
          <a:xfrm>
            <a:off x="2590800" y="4584700"/>
            <a:ext cx="5181600" cy="204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8862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School Example 1NF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85800" y="1600200"/>
          <a:ext cx="7696200" cy="76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9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r>
                        <a:rPr lang="en-US" u="sng" dirty="0" err="1"/>
                        <a:t>Stud_ID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Level_Mgr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2828925"/>
          <a:ext cx="6324600" cy="6000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6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62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r>
                        <a:rPr lang="en-US" sz="1800" u="sng" dirty="0" err="1"/>
                        <a:t>Stud_ID</a:t>
                      </a:r>
                      <a:endParaRPr lang="en-US" sz="1800" u="sng" dirty="0"/>
                    </a:p>
                  </a:txBody>
                  <a:tcPr marT="45768" marB="45768"/>
                </a:tc>
                <a:tc>
                  <a:txBody>
                    <a:bodyPr/>
                    <a:lstStyle/>
                    <a:p>
                      <a:r>
                        <a:rPr lang="en-US" sz="1800" u="sng" dirty="0"/>
                        <a:t>Tel</a:t>
                      </a:r>
                    </a:p>
                  </a:txBody>
                  <a:tcPr marT="45768" marB="4576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3886200"/>
          <a:ext cx="6248400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4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r>
                        <a:rPr lang="en-US" u="sng" dirty="0" err="1"/>
                        <a:t>Stud_ID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sng" dirty="0"/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Subject_Desc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095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Second Normal Form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 relation is in 2NF if it is in 1NF and </a:t>
            </a:r>
            <a:r>
              <a:rPr lang="en-US" b="1" dirty="0"/>
              <a:t>every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nonkey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FontTx/>
              <a:buNone/>
              <a:defRPr/>
            </a:pPr>
            <a:r>
              <a:rPr lang="en-US" b="1" dirty="0"/>
              <a:t>attribute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not partially dependent </a:t>
            </a:r>
            <a:r>
              <a:rPr lang="en-US" b="1" dirty="0"/>
              <a:t>on the primary key</a:t>
            </a:r>
            <a:endParaRPr lang="en-US" altLang="en-US" b="1" dirty="0"/>
          </a:p>
          <a:p>
            <a:pPr>
              <a:defRPr/>
            </a:pPr>
            <a:endParaRPr lang="en-US" altLang="en-US" b="1" dirty="0"/>
          </a:p>
          <a:p>
            <a:pPr marL="0" indent="0">
              <a:buFontTx/>
              <a:buNone/>
              <a:defRPr/>
            </a:pPr>
            <a:r>
              <a:rPr lang="en-US" altLang="en-US" b="1" dirty="0"/>
              <a:t>To put a relation in 2NF</a:t>
            </a:r>
          </a:p>
          <a:p>
            <a:pPr>
              <a:defRPr/>
            </a:pPr>
            <a:r>
              <a:rPr lang="en-US" altLang="en-US" b="1" dirty="0"/>
              <a:t>Remove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partial functional </a:t>
            </a:r>
            <a:r>
              <a:rPr lang="en-US" altLang="en-US" b="1" dirty="0"/>
              <a:t>dependent non-keys carrying the key they depend on and place them in a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new table</a:t>
            </a:r>
          </a:p>
        </p:txBody>
      </p:sp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4446588"/>
            <a:ext cx="4333875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1045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Guidelines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 relation is in 2NF if it is in 1NF and any one of these is true:</a:t>
            </a:r>
          </a:p>
          <a:p>
            <a:pPr lvl="1">
              <a:defRPr/>
            </a:pPr>
            <a:r>
              <a:rPr lang="en-US" altLang="en-US" b="1" dirty="0"/>
              <a:t>the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PK consists of only 1 attribute</a:t>
            </a:r>
          </a:p>
          <a:p>
            <a:pPr lvl="1">
              <a:defRPr/>
            </a:pPr>
            <a:r>
              <a:rPr lang="en-US" altLang="en-US" b="1" dirty="0"/>
              <a:t>all attributes are part of the PK (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no </a:t>
            </a:r>
            <a:r>
              <a:rPr lang="en-US" altLang="en-US" b="1" dirty="0" err="1">
                <a:solidFill>
                  <a:schemeClr val="accent1">
                    <a:lumMod val="75000"/>
                  </a:schemeClr>
                </a:solidFill>
              </a:rPr>
              <a:t>nonkey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 attributes</a:t>
            </a:r>
            <a:r>
              <a:rPr lang="en-US" altLang="en-US" b="1" dirty="0"/>
              <a:t>)</a:t>
            </a:r>
          </a:p>
          <a:p>
            <a:pPr lvl="1">
              <a:defRPr/>
            </a:pPr>
            <a:r>
              <a:rPr lang="en-US" altLang="en-US" b="1" dirty="0"/>
              <a:t>every non key attribute is functionally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dependent on the whole PK </a:t>
            </a:r>
          </a:p>
        </p:txBody>
      </p:sp>
    </p:spTree>
    <p:extLst>
      <p:ext uri="{BB962C8B-B14F-4D97-AF65-F5344CB8AC3E}">
        <p14:creationId xmlns:p14="http://schemas.microsoft.com/office/powerpoint/2010/main" val="982059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is Normalization?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Normalization of data- a process that takes a table through a </a:t>
            </a:r>
            <a:r>
              <a:rPr lang="en-US" altLang="en-US" dirty="0">
                <a:solidFill>
                  <a:schemeClr val="accent1"/>
                </a:solidFill>
              </a:rPr>
              <a:t>series of tests </a:t>
            </a:r>
            <a:r>
              <a:rPr lang="en-US" altLang="en-US" i="1" dirty="0"/>
              <a:t>(normal forms) </a:t>
            </a:r>
            <a:r>
              <a:rPr lang="en-US" altLang="en-US" dirty="0"/>
              <a:t>to </a:t>
            </a:r>
            <a:r>
              <a:rPr lang="en-US" altLang="en-US" i="1" dirty="0">
                <a:solidFill>
                  <a:schemeClr val="accent1"/>
                </a:solidFill>
              </a:rPr>
              <a:t>certify </a:t>
            </a:r>
            <a:r>
              <a:rPr lang="en-US" altLang="en-US" dirty="0">
                <a:solidFill>
                  <a:schemeClr val="accent1"/>
                </a:solidFill>
              </a:rPr>
              <a:t>the goodness </a:t>
            </a:r>
            <a:r>
              <a:rPr lang="en-US" altLang="en-US" dirty="0">
                <a:solidFill>
                  <a:srgbClr val="FF0000"/>
                </a:solidFill>
              </a:rPr>
              <a:t>o</a:t>
            </a:r>
            <a:r>
              <a:rPr lang="en-US" altLang="en-US" dirty="0"/>
              <a:t>f a design and thus to </a:t>
            </a:r>
            <a:r>
              <a:rPr lang="en-US" altLang="en-US" i="1" dirty="0">
                <a:solidFill>
                  <a:schemeClr val="accent1"/>
                </a:solidFill>
              </a:rPr>
              <a:t>minimize redundancy and anomalies </a:t>
            </a:r>
            <a:r>
              <a:rPr lang="en-US" altLang="en-US" dirty="0"/>
              <a:t>(insert, update, delete anomalies)</a:t>
            </a:r>
          </a:p>
        </p:txBody>
      </p:sp>
    </p:spTree>
    <p:extLst>
      <p:ext uri="{BB962C8B-B14F-4D97-AF65-F5344CB8AC3E}">
        <p14:creationId xmlns:p14="http://schemas.microsoft.com/office/powerpoint/2010/main" val="4081064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" r="41650" b="21866"/>
          <a:stretch>
            <a:fillRect/>
          </a:stretch>
        </p:blipFill>
        <p:spPr bwMode="auto">
          <a:xfrm>
            <a:off x="457200" y="160337"/>
            <a:ext cx="8207375" cy="669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8847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School Example 2NF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85800" y="1600200"/>
          <a:ext cx="7696200" cy="76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9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r>
                        <a:rPr lang="en-US" u="sng" dirty="0" err="1"/>
                        <a:t>Stud_ID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Level_Mgr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85800" y="2828925"/>
          <a:ext cx="4495800" cy="6000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Stud_ID</a:t>
                      </a:r>
                      <a:endParaRPr lang="en-US" sz="1800" u="sng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68" marB="45768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Tel</a:t>
                      </a:r>
                    </a:p>
                  </a:txBody>
                  <a:tcPr marT="45768" marB="4576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3886200"/>
          <a:ext cx="4495800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5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5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Stud_ID</a:t>
                      </a:r>
                      <a:endParaRPr lang="en-US" sz="1800" u="sng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85800" y="5029200"/>
          <a:ext cx="4572000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Subject_Desc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42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Third Normal Form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altLang="en-US" b="1" dirty="0"/>
              <a:t>A relation is in 3NF if it is in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2NF</a:t>
            </a:r>
            <a:r>
              <a:rPr lang="en-US" altLang="en-US" b="1" dirty="0"/>
              <a:t> and 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no </a:t>
            </a:r>
            <a:r>
              <a:rPr lang="en-US" altLang="en-US" b="1" i="1" dirty="0">
                <a:solidFill>
                  <a:schemeClr val="accent1">
                    <a:lumMod val="75000"/>
                  </a:schemeClr>
                </a:solidFill>
              </a:rPr>
              <a:t>transitive</a:t>
            </a:r>
            <a:r>
              <a:rPr lang="en-US" altLang="en-US" b="1" i="1" dirty="0"/>
              <a:t> dependencies</a:t>
            </a:r>
            <a:r>
              <a:rPr lang="en-US" altLang="en-US" b="1" dirty="0"/>
              <a:t> exist</a:t>
            </a:r>
          </a:p>
          <a:p>
            <a:pPr marL="0" indent="0">
              <a:buFontTx/>
              <a:buNone/>
              <a:defRPr/>
            </a:pPr>
            <a:endParaRPr lang="en-US" altLang="en-US" b="1" dirty="0"/>
          </a:p>
          <a:p>
            <a:pPr marL="0" indent="0">
              <a:buFontTx/>
              <a:buNone/>
              <a:defRPr/>
            </a:pPr>
            <a:r>
              <a:rPr lang="en-US" altLang="en-US" b="1" dirty="0"/>
              <a:t>To put a relation in 3NF</a:t>
            </a:r>
          </a:p>
          <a:p>
            <a:pPr>
              <a:defRPr/>
            </a:pPr>
            <a:r>
              <a:rPr lang="en-US" altLang="en-US" b="1" dirty="0"/>
              <a:t>Remove the </a:t>
            </a:r>
            <a:r>
              <a:rPr lang="en-US" altLang="en-US" b="1" dirty="0" err="1"/>
              <a:t>nonkey</a:t>
            </a:r>
            <a:r>
              <a:rPr lang="en-US" altLang="en-US" b="1" dirty="0"/>
              <a:t> attributes carrying the </a:t>
            </a:r>
            <a:r>
              <a:rPr lang="en-US" altLang="en-US" b="1" dirty="0" err="1"/>
              <a:t>nonkey</a:t>
            </a:r>
            <a:r>
              <a:rPr lang="en-US" altLang="en-US" b="1" dirty="0"/>
              <a:t> attribute they depend on and place them in a new table. (</a:t>
            </a:r>
            <a:r>
              <a:rPr lang="en-US" altLang="en-US" b="1" dirty="0">
                <a:solidFill>
                  <a:schemeClr val="accent1">
                    <a:lumMod val="75000"/>
                  </a:schemeClr>
                </a:solidFill>
              </a:rPr>
              <a:t>Hint</a:t>
            </a:r>
            <a:r>
              <a:rPr lang="en-US" altLang="en-US" b="1" dirty="0"/>
              <a:t>: leave the </a:t>
            </a:r>
            <a:r>
              <a:rPr lang="en-US" altLang="en-US" b="1" dirty="0" err="1"/>
              <a:t>nonkey</a:t>
            </a:r>
            <a:r>
              <a:rPr lang="en-US" altLang="en-US" b="1" dirty="0"/>
              <a:t> they depend on in the same table as well)</a:t>
            </a:r>
          </a:p>
        </p:txBody>
      </p:sp>
      <p:pic>
        <p:nvPicPr>
          <p:cNvPr id="348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25" y="4724400"/>
            <a:ext cx="4600575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97978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School Example 3NF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397449"/>
              </p:ext>
            </p:extLst>
          </p:nvPr>
        </p:nvGraphicFramePr>
        <p:xfrm>
          <a:off x="685800" y="1600200"/>
          <a:ext cx="6156324" cy="533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9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9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90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90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r>
                        <a:rPr lang="en-US" u="sng" dirty="0" err="1"/>
                        <a:t>Stud_ID</a:t>
                      </a:r>
                      <a:endParaRPr lang="en-US" u="sng" dirty="0"/>
                    </a:p>
                  </a:txBody>
                  <a:tcPr marL="91431" marR="9143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 marL="91431" marR="9143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 marL="91431" marR="91431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</a:p>
                  </a:txBody>
                  <a:tcPr marL="91431" marR="914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843385"/>
              </p:ext>
            </p:extLst>
          </p:nvPr>
        </p:nvGraphicFramePr>
        <p:xfrm>
          <a:off x="685800" y="2667000"/>
          <a:ext cx="4495800" cy="533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Level_Mgr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3283306"/>
              </p:ext>
            </p:extLst>
          </p:nvPr>
        </p:nvGraphicFramePr>
        <p:xfrm>
          <a:off x="685800" y="4648200"/>
          <a:ext cx="4495800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5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5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Stud_ID</a:t>
                      </a:r>
                      <a:endParaRPr lang="en-US" sz="1800" u="sng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135773"/>
              </p:ext>
            </p:extLst>
          </p:nvPr>
        </p:nvGraphicFramePr>
        <p:xfrm>
          <a:off x="685800" y="5562600"/>
          <a:ext cx="4572000" cy="533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Subject_Desc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709029"/>
              </p:ext>
            </p:extLst>
          </p:nvPr>
        </p:nvGraphicFramePr>
        <p:xfrm>
          <a:off x="685800" y="3657600"/>
          <a:ext cx="4495800" cy="5238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4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387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Stud_ID</a:t>
                      </a:r>
                      <a:endParaRPr lang="en-US" sz="1800" u="sng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75" marB="45775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Tel</a:t>
                      </a:r>
                    </a:p>
                  </a:txBody>
                  <a:tcPr marT="45775" marB="457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889" name="TextBox 7"/>
          <p:cNvSpPr txBox="1">
            <a:spLocks noChangeArrowheads="1"/>
          </p:cNvSpPr>
          <p:nvPr/>
        </p:nvSpPr>
        <p:spPr bwMode="auto">
          <a:xfrm>
            <a:off x="609600" y="1219200"/>
            <a:ext cx="12954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altLang="en-US" sz="2000" b="1"/>
              <a:t>Student</a:t>
            </a:r>
          </a:p>
        </p:txBody>
      </p:sp>
      <p:sp>
        <p:nvSpPr>
          <p:cNvPr id="35890" name="TextBox 8"/>
          <p:cNvSpPr txBox="1">
            <a:spLocks noChangeArrowheads="1"/>
          </p:cNvSpPr>
          <p:nvPr/>
        </p:nvSpPr>
        <p:spPr bwMode="auto">
          <a:xfrm>
            <a:off x="457200" y="2286000"/>
            <a:ext cx="12954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altLang="en-US" sz="2000" b="1"/>
              <a:t>Level</a:t>
            </a:r>
          </a:p>
        </p:txBody>
      </p:sp>
      <p:sp>
        <p:nvSpPr>
          <p:cNvPr id="35891" name="TextBox 9"/>
          <p:cNvSpPr txBox="1">
            <a:spLocks noChangeArrowheads="1"/>
          </p:cNvSpPr>
          <p:nvPr/>
        </p:nvSpPr>
        <p:spPr bwMode="auto">
          <a:xfrm>
            <a:off x="304800" y="3276600"/>
            <a:ext cx="2286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altLang="en-US" sz="2000" b="1"/>
              <a:t>Student_Tel</a:t>
            </a:r>
          </a:p>
        </p:txBody>
      </p:sp>
      <p:sp>
        <p:nvSpPr>
          <p:cNvPr id="35892" name="TextBox 10"/>
          <p:cNvSpPr txBox="1">
            <a:spLocks noChangeArrowheads="1"/>
          </p:cNvSpPr>
          <p:nvPr/>
        </p:nvSpPr>
        <p:spPr bwMode="auto">
          <a:xfrm>
            <a:off x="457200" y="4278313"/>
            <a:ext cx="2209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altLang="en-US" sz="2000" b="1"/>
              <a:t>Stud_Subject</a:t>
            </a:r>
          </a:p>
        </p:txBody>
      </p:sp>
      <p:sp>
        <p:nvSpPr>
          <p:cNvPr id="35893" name="TextBox 11"/>
          <p:cNvSpPr txBox="1">
            <a:spLocks noChangeArrowheads="1"/>
          </p:cNvSpPr>
          <p:nvPr/>
        </p:nvSpPr>
        <p:spPr bwMode="auto">
          <a:xfrm>
            <a:off x="533400" y="5181600"/>
            <a:ext cx="12954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itchFamily="34" charset="0"/>
              </a:defRPr>
            </a:lvl4pPr>
            <a:lvl5pPr marL="2057400">
              <a:defRPr sz="2000">
                <a:solidFill>
                  <a:schemeClr val="tx1"/>
                </a:solidFill>
                <a:latin typeface="Arial" pitchFamily="34" charset="0"/>
              </a:defRPr>
            </a:lvl5pPr>
            <a:lvl6pPr marL="25146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6pPr>
            <a:lvl7pPr marL="29718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7pPr>
            <a:lvl8pPr marL="34290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8pPr>
            <a:lvl9pPr marL="3886200" eaLnBrk="0" hangingPunct="0">
              <a:defRPr sz="20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altLang="en-US" sz="2000" b="1"/>
              <a:t>Subject</a:t>
            </a:r>
          </a:p>
        </p:txBody>
      </p:sp>
    </p:spTree>
    <p:extLst>
      <p:ext uri="{BB962C8B-B14F-4D97-AF65-F5344CB8AC3E}">
        <p14:creationId xmlns:p14="http://schemas.microsoft.com/office/powerpoint/2010/main" val="2603731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7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686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5" t="1555" r="7124" b="18445"/>
          <a:stretch>
            <a:fillRect/>
          </a:stretch>
        </p:blipFill>
        <p:spPr bwMode="auto">
          <a:xfrm>
            <a:off x="190500" y="499730"/>
            <a:ext cx="8763000" cy="6304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7106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8739"/>
            <a:ext cx="8763000" cy="6410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0837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1NF</a:t>
            </a: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30000"/>
              </a:spcBef>
              <a:buClrTx/>
            </a:pPr>
            <a:r>
              <a:rPr lang="en-US" altLang="en-US" b="1">
                <a:cs typeface="Arial" pitchFamily="34" charset="0"/>
              </a:rPr>
              <a:t>Cust_Order (Cust_No, Cust_Name, Cust_Add, </a:t>
            </a:r>
            <a:r>
              <a:rPr lang="en-US" altLang="en-US" b="1" u="sng">
                <a:cs typeface="Arial" pitchFamily="34" charset="0"/>
              </a:rPr>
              <a:t>SO_No</a:t>
            </a:r>
            <a:r>
              <a:rPr lang="en-US" altLang="en-US" b="1">
                <a:cs typeface="Arial" pitchFamily="34" charset="0"/>
              </a:rPr>
              <a:t>, SO_Date, Clerk_No, Clerk_Name)</a:t>
            </a:r>
          </a:p>
          <a:p>
            <a:pPr>
              <a:spcBef>
                <a:spcPct val="30000"/>
              </a:spcBef>
              <a:buClrTx/>
            </a:pPr>
            <a:endParaRPr lang="en-US" altLang="en-US" b="1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</a:pPr>
            <a:r>
              <a:rPr lang="en-US" altLang="en-US" b="1">
                <a:cs typeface="Arial" pitchFamily="34" charset="0"/>
              </a:rPr>
              <a:t>Order (</a:t>
            </a:r>
            <a:r>
              <a:rPr lang="en-US" altLang="en-US" b="1" u="sng">
                <a:cs typeface="Arial" pitchFamily="34" charset="0"/>
              </a:rPr>
              <a:t>SO_No, Item</a:t>
            </a:r>
            <a:r>
              <a:rPr lang="en-US" altLang="en-US" b="1">
                <a:cs typeface="Arial" pitchFamily="34" charset="0"/>
              </a:rPr>
              <a:t>, Desc, Quantity, Unit_Price)</a:t>
            </a:r>
          </a:p>
          <a:p>
            <a:endParaRPr lang="en-US" altLang="en-US" b="1"/>
          </a:p>
        </p:txBody>
      </p:sp>
    </p:spTree>
    <p:extLst>
      <p:ext uri="{BB962C8B-B14F-4D97-AF65-F5344CB8AC3E}">
        <p14:creationId xmlns:p14="http://schemas.microsoft.com/office/powerpoint/2010/main" val="20450002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2NF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30000"/>
              </a:spcBef>
              <a:buClrTx/>
            </a:pPr>
            <a:r>
              <a:rPr lang="en-US" altLang="en-US" b="1">
                <a:cs typeface="Arial" pitchFamily="34" charset="0"/>
              </a:rPr>
              <a:t>Cust_Order (Cust_No,Cust_Name,Cust_Add, </a:t>
            </a:r>
            <a:r>
              <a:rPr lang="en-US" altLang="en-US" b="1" u="sng">
                <a:cs typeface="Arial" pitchFamily="34" charset="0"/>
              </a:rPr>
              <a:t>SO_No</a:t>
            </a:r>
            <a:r>
              <a:rPr lang="en-US" altLang="en-US" b="1">
                <a:cs typeface="Arial" pitchFamily="34" charset="0"/>
              </a:rPr>
              <a:t>, SO_Date, Clerk_No, Clerk_Name)</a:t>
            </a:r>
          </a:p>
          <a:p>
            <a:pPr>
              <a:spcBef>
                <a:spcPct val="30000"/>
              </a:spcBef>
              <a:buClrTx/>
            </a:pPr>
            <a:endParaRPr lang="en-US" altLang="en-US" b="1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</a:pPr>
            <a:r>
              <a:rPr lang="en-US" altLang="en-US" b="1">
                <a:cs typeface="Arial" pitchFamily="34" charset="0"/>
              </a:rPr>
              <a:t>Order (</a:t>
            </a:r>
            <a:r>
              <a:rPr lang="en-US" altLang="en-US" b="1" u="sng">
                <a:cs typeface="Arial" pitchFamily="34" charset="0"/>
              </a:rPr>
              <a:t>SO_No, Item</a:t>
            </a:r>
            <a:r>
              <a:rPr lang="en-US" altLang="en-US" b="1">
                <a:cs typeface="Arial" pitchFamily="34" charset="0"/>
              </a:rPr>
              <a:t>,Quantity)</a:t>
            </a:r>
          </a:p>
          <a:p>
            <a:pPr>
              <a:spcBef>
                <a:spcPct val="30000"/>
              </a:spcBef>
              <a:buClrTx/>
            </a:pPr>
            <a:endParaRPr lang="en-US" altLang="en-US" b="1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</a:pPr>
            <a:r>
              <a:rPr lang="en-US" altLang="en-US" b="1">
                <a:cs typeface="Arial" pitchFamily="34" charset="0"/>
              </a:rPr>
              <a:t>Item (</a:t>
            </a:r>
            <a:r>
              <a:rPr lang="en-US" altLang="en-US" b="1" u="sng">
                <a:cs typeface="Arial" pitchFamily="34" charset="0"/>
              </a:rPr>
              <a:t>Item</a:t>
            </a:r>
            <a:r>
              <a:rPr lang="en-US" altLang="en-US" b="1">
                <a:cs typeface="Arial" pitchFamily="34" charset="0"/>
              </a:rPr>
              <a:t>, Desc, Unit_Price)</a:t>
            </a:r>
          </a:p>
          <a:p>
            <a:endParaRPr lang="en-US" altLang="en-US" b="1"/>
          </a:p>
        </p:txBody>
      </p:sp>
    </p:spTree>
    <p:extLst>
      <p:ext uri="{BB962C8B-B14F-4D97-AF65-F5344CB8AC3E}">
        <p14:creationId xmlns:p14="http://schemas.microsoft.com/office/powerpoint/2010/main" val="32790504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3NF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537450" cy="4343400"/>
          </a:xfrm>
        </p:spPr>
        <p:txBody>
          <a:bodyPr/>
          <a:lstStyle/>
          <a:p>
            <a:pPr>
              <a:spcBef>
                <a:spcPct val="30000"/>
              </a:spcBef>
              <a:buClrTx/>
              <a:defRPr/>
            </a:pPr>
            <a:r>
              <a:rPr lang="en-US" altLang="en-US" b="1" dirty="0">
                <a:cs typeface="Arial" pitchFamily="34" charset="0"/>
              </a:rPr>
              <a:t>Customer (</a:t>
            </a:r>
            <a:r>
              <a:rPr lang="en-US" altLang="en-US" b="1" u="sng" dirty="0" err="1">
                <a:cs typeface="Arial" pitchFamily="34" charset="0"/>
              </a:rPr>
              <a:t>Cust_No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Cust_Name,Cust_Add</a:t>
            </a:r>
            <a:r>
              <a:rPr lang="en-US" altLang="en-US" b="1" dirty="0">
                <a:cs typeface="Arial" pitchFamily="34" charset="0"/>
              </a:rPr>
              <a:t>)</a:t>
            </a:r>
          </a:p>
          <a:p>
            <a:pPr>
              <a:spcBef>
                <a:spcPct val="30000"/>
              </a:spcBef>
              <a:buClrTx/>
              <a:defRPr/>
            </a:pPr>
            <a:endParaRPr lang="en-US" altLang="en-US" b="1" dirty="0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  <a:defRPr/>
            </a:pPr>
            <a:r>
              <a:rPr lang="en-US" altLang="en-US" b="1" dirty="0">
                <a:cs typeface="Arial" pitchFamily="34" charset="0"/>
              </a:rPr>
              <a:t>Clerk  (</a:t>
            </a:r>
            <a:r>
              <a:rPr lang="en-US" altLang="en-US" b="1" u="sng" dirty="0" err="1">
                <a:cs typeface="Arial" pitchFamily="34" charset="0"/>
              </a:rPr>
              <a:t>Clerk_No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Clerk_Name</a:t>
            </a:r>
            <a:r>
              <a:rPr lang="en-US" altLang="en-US" b="1" dirty="0">
                <a:cs typeface="Arial" pitchFamily="34" charset="0"/>
              </a:rPr>
              <a:t>)</a:t>
            </a:r>
          </a:p>
          <a:p>
            <a:pPr>
              <a:spcBef>
                <a:spcPct val="30000"/>
              </a:spcBef>
              <a:buClrTx/>
              <a:defRPr/>
            </a:pPr>
            <a:endParaRPr lang="en-US" altLang="en-US" b="1" dirty="0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  <a:defRPr/>
            </a:pPr>
            <a:r>
              <a:rPr lang="en-US" altLang="en-US" b="1" dirty="0">
                <a:cs typeface="Arial" pitchFamily="34" charset="0"/>
              </a:rPr>
              <a:t>Order (</a:t>
            </a:r>
            <a:r>
              <a:rPr lang="en-US" altLang="en-US" b="1" u="sng" dirty="0" err="1">
                <a:cs typeface="Arial" pitchFamily="34" charset="0"/>
              </a:rPr>
              <a:t>SO_No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SO_Date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Clerk_No,Cust_No</a:t>
            </a:r>
            <a:r>
              <a:rPr lang="en-US" altLang="en-US" b="1" dirty="0">
                <a:cs typeface="Arial" pitchFamily="34" charset="0"/>
              </a:rPr>
              <a:t>)</a:t>
            </a:r>
          </a:p>
          <a:p>
            <a:pPr>
              <a:spcBef>
                <a:spcPct val="30000"/>
              </a:spcBef>
              <a:buClrTx/>
              <a:defRPr/>
            </a:pPr>
            <a:endParaRPr lang="en-US" altLang="en-US" b="1" dirty="0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  <a:defRPr/>
            </a:pPr>
            <a:r>
              <a:rPr lang="en-US" altLang="en-US" b="1" dirty="0" err="1">
                <a:cs typeface="Arial" pitchFamily="34" charset="0"/>
              </a:rPr>
              <a:t>Order_Item</a:t>
            </a:r>
            <a:r>
              <a:rPr lang="en-US" altLang="en-US" b="1" dirty="0">
                <a:cs typeface="Arial" pitchFamily="34" charset="0"/>
              </a:rPr>
              <a:t> (</a:t>
            </a:r>
            <a:r>
              <a:rPr lang="en-US" altLang="en-US" b="1" u="sng" dirty="0" err="1">
                <a:cs typeface="Arial" pitchFamily="34" charset="0"/>
              </a:rPr>
              <a:t>SO_No</a:t>
            </a:r>
            <a:r>
              <a:rPr lang="en-US" altLang="en-US" b="1" u="sng" dirty="0">
                <a:cs typeface="Arial" pitchFamily="34" charset="0"/>
              </a:rPr>
              <a:t>, </a:t>
            </a:r>
            <a:r>
              <a:rPr lang="en-US" altLang="en-US" b="1" u="sng" dirty="0" err="1">
                <a:cs typeface="Arial" pitchFamily="34" charset="0"/>
              </a:rPr>
              <a:t>Item</a:t>
            </a:r>
            <a:r>
              <a:rPr lang="en-US" altLang="en-US" b="1" dirty="0" err="1">
                <a:cs typeface="Arial" pitchFamily="34" charset="0"/>
              </a:rPr>
              <a:t>,Quantity</a:t>
            </a:r>
            <a:r>
              <a:rPr lang="en-US" altLang="en-US" b="1" dirty="0">
                <a:cs typeface="Arial" pitchFamily="34" charset="0"/>
              </a:rPr>
              <a:t>)</a:t>
            </a:r>
          </a:p>
          <a:p>
            <a:pPr>
              <a:spcBef>
                <a:spcPct val="30000"/>
              </a:spcBef>
              <a:buClrTx/>
              <a:defRPr/>
            </a:pPr>
            <a:endParaRPr lang="en-US" altLang="en-US" b="1" dirty="0">
              <a:cs typeface="Arial" pitchFamily="34" charset="0"/>
            </a:endParaRPr>
          </a:p>
          <a:p>
            <a:pPr>
              <a:spcBef>
                <a:spcPct val="30000"/>
              </a:spcBef>
              <a:buClrTx/>
              <a:defRPr/>
            </a:pPr>
            <a:r>
              <a:rPr lang="en-US" altLang="en-US" b="1" dirty="0">
                <a:cs typeface="Arial" pitchFamily="34" charset="0"/>
              </a:rPr>
              <a:t>Item (</a:t>
            </a:r>
            <a:r>
              <a:rPr lang="en-US" altLang="en-US" b="1" u="sng" dirty="0">
                <a:cs typeface="Arial" pitchFamily="34" charset="0"/>
              </a:rPr>
              <a:t>Item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Desc</a:t>
            </a:r>
            <a:r>
              <a:rPr lang="en-US" altLang="en-US" b="1" dirty="0">
                <a:cs typeface="Arial" pitchFamily="34" charset="0"/>
              </a:rPr>
              <a:t>, </a:t>
            </a:r>
            <a:r>
              <a:rPr lang="en-US" altLang="en-US" b="1" dirty="0" err="1">
                <a:cs typeface="Arial" pitchFamily="34" charset="0"/>
              </a:rPr>
              <a:t>Unit_Price</a:t>
            </a:r>
            <a:r>
              <a:rPr lang="en-US" altLang="en-US" b="1" dirty="0">
                <a:cs typeface="Arial" pitchFamily="34" charset="0"/>
              </a:rPr>
              <a:t>)</a:t>
            </a:r>
          </a:p>
          <a:p>
            <a:pPr marL="0" indent="0">
              <a:spcBef>
                <a:spcPct val="30000"/>
              </a:spcBef>
              <a:buClrTx/>
              <a:buFontTx/>
              <a:buNone/>
              <a:defRPr/>
            </a:pPr>
            <a:endParaRPr lang="en-US" altLang="en-US" b="1" dirty="0">
              <a:cs typeface="Arial" pitchFamily="34" charset="0"/>
            </a:endParaRPr>
          </a:p>
          <a:p>
            <a:pPr marL="0" indent="0">
              <a:spcBef>
                <a:spcPct val="30000"/>
              </a:spcBef>
              <a:buClrTx/>
              <a:buFontTx/>
              <a:buNone/>
              <a:defRPr/>
            </a:pPr>
            <a:endParaRPr lang="en-US" altLang="en-US" b="1" dirty="0">
              <a:cs typeface="Arial" pitchFamily="34" charset="0"/>
            </a:endParaRPr>
          </a:p>
          <a:p>
            <a:pPr>
              <a:defRPr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27971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0F702DC9-E0FC-323E-CF29-693F2BA3D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90800"/>
            <a:ext cx="7581900" cy="941388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/>
              <a:t>Questions ?</a:t>
            </a:r>
            <a:br>
              <a:rPr lang="en-US" altLang="en-US"/>
            </a:br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844"/>
            <a:ext cx="9144000" cy="6913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3962400"/>
            <a:ext cx="18288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Storage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8925" y="5105400"/>
            <a:ext cx="18288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1600" y="5638800"/>
            <a:ext cx="3749675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Size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54631"/>
      </p:ext>
    </p:extLst>
  </p:cSld>
  <p:clrMapOvr>
    <a:masterClrMapping/>
  </p:clrMapOvr>
  <p:transition spd="slow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/>
          </a:p>
        </p:txBody>
      </p:sp>
      <p:pic>
        <p:nvPicPr>
          <p:cNvPr id="33794" name="Picture 2" descr="C:\Users\pc2023\Downloads\2021-software-development-salary-tren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133600"/>
            <a:ext cx="729615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9272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:\Users\Boles\Desktop\ques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1366837"/>
            <a:ext cx="59626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51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647700" y="152400"/>
            <a:ext cx="7581900" cy="941388"/>
          </a:xfrm>
        </p:spPr>
        <p:txBody>
          <a:bodyPr/>
          <a:lstStyle/>
          <a:p>
            <a:r>
              <a:rPr lang="en-US" altLang="en-US"/>
              <a:t>Why do we need Normalization?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" r="3600" b="15733"/>
          <a:stretch>
            <a:fillRect/>
          </a:stretch>
        </p:blipFill>
        <p:spPr bwMode="auto">
          <a:xfrm>
            <a:off x="76200" y="37214"/>
            <a:ext cx="8915400" cy="6869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5403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647700" y="152400"/>
            <a:ext cx="7581900" cy="941388"/>
          </a:xfrm>
        </p:spPr>
        <p:txBody>
          <a:bodyPr/>
          <a:lstStyle/>
          <a:p>
            <a:r>
              <a:rPr lang="en-US" altLang="en-US"/>
              <a:t>Why do we need Normalization?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1" r="3900" b="15378"/>
          <a:stretch>
            <a:fillRect/>
          </a:stretch>
        </p:blipFill>
        <p:spPr bwMode="auto">
          <a:xfrm>
            <a:off x="0" y="38100"/>
            <a:ext cx="9144000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45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647700" y="152400"/>
            <a:ext cx="7581900" cy="941388"/>
          </a:xfrm>
        </p:spPr>
        <p:txBody>
          <a:bodyPr/>
          <a:lstStyle/>
          <a:p>
            <a:r>
              <a:rPr lang="en-US" altLang="en-US"/>
              <a:t>Why do we need Normalization?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-27878"/>
            <a:ext cx="9258300" cy="700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3962400"/>
            <a:ext cx="48006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Insert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&amp;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dnumber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&amp;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dname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4800" y="5105400"/>
            <a:ext cx="49530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Insert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&amp;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pnumber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&amp;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pname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610242"/>
      </p:ext>
    </p:extLst>
  </p:cSld>
  <p:clrMapOvr>
    <a:masterClrMapping/>
  </p:clrMapOvr>
  <p:transition spd="slow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647700" y="152400"/>
            <a:ext cx="7581900" cy="941388"/>
          </a:xfrm>
        </p:spPr>
        <p:txBody>
          <a:bodyPr/>
          <a:lstStyle/>
          <a:p>
            <a:r>
              <a:rPr lang="en-US" altLang="en-US"/>
              <a:t>Why do we need Normalization?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6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139995"/>
            <a:ext cx="9105900" cy="688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3962400"/>
            <a:ext cx="48006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Update department data</a:t>
            </a:r>
          </a:p>
        </p:txBody>
      </p:sp>
    </p:spTree>
    <p:extLst>
      <p:ext uri="{BB962C8B-B14F-4D97-AF65-F5344CB8AC3E}">
        <p14:creationId xmlns:p14="http://schemas.microsoft.com/office/powerpoint/2010/main" val="3346463232"/>
      </p:ext>
    </p:extLst>
  </p:cSld>
  <p:clrMapOvr>
    <a:masterClrMapping/>
  </p:clrMapOvr>
  <p:transition spd="slow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647700" y="152400"/>
            <a:ext cx="7581900" cy="941388"/>
          </a:xfrm>
        </p:spPr>
        <p:txBody>
          <a:bodyPr/>
          <a:lstStyle/>
          <a:p>
            <a:r>
              <a:rPr lang="en-US" altLang="en-US"/>
              <a:t>Why do we need Normalization?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428" y="0"/>
            <a:ext cx="9221427" cy="697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3962400"/>
            <a:ext cx="48006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Delete </a:t>
            </a:r>
          </a:p>
        </p:txBody>
      </p:sp>
    </p:spTree>
    <p:extLst>
      <p:ext uri="{BB962C8B-B14F-4D97-AF65-F5344CB8AC3E}">
        <p14:creationId xmlns:p14="http://schemas.microsoft.com/office/powerpoint/2010/main" val="559590823"/>
      </p:ext>
    </p:extLst>
  </p:cSld>
  <p:clrMapOvr>
    <a:masterClrMapping/>
  </p:clrMapOvr>
  <p:transition spd="slow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Normalization Avoids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Duplication of Data</a:t>
            </a:r>
          </a:p>
          <a:p>
            <a:pPr>
              <a:defRPr/>
            </a:pPr>
            <a:r>
              <a:rPr lang="en-US" dirty="0"/>
              <a:t>Insert Anomaly</a:t>
            </a:r>
          </a:p>
          <a:p>
            <a:pPr>
              <a:defRPr/>
            </a:pPr>
            <a:r>
              <a:rPr lang="en-US" kern="1200" dirty="0">
                <a:cs typeface="Arial" charset="0"/>
              </a:rPr>
              <a:t>Delete Anomaly</a:t>
            </a:r>
          </a:p>
          <a:p>
            <a:pPr>
              <a:defRPr/>
            </a:pPr>
            <a:r>
              <a:rPr lang="en-US" kern="1200" dirty="0">
                <a:cs typeface="Arial" charset="0"/>
              </a:rPr>
              <a:t>Update Anomaly</a:t>
            </a:r>
          </a:p>
          <a:p>
            <a:pPr>
              <a:defRPr/>
            </a:pPr>
            <a:r>
              <a:rPr lang="en-US" kern="1200" dirty="0">
                <a:cs typeface="Arial" charset="0"/>
              </a:rPr>
              <a:t>Frequent Null Values</a:t>
            </a:r>
            <a:endParaRPr lang="en-US" dirty="0"/>
          </a:p>
          <a:p>
            <a:pPr marL="0" indent="0">
              <a:buFontTx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8024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ustom 1">
      <a:dk1>
        <a:srgbClr val="3F3F3F"/>
      </a:dk1>
      <a:lt1>
        <a:srgbClr val="FFFFFF"/>
      </a:lt1>
      <a:dk2>
        <a:srgbClr val="9B2D1F"/>
      </a:dk2>
      <a:lt2>
        <a:srgbClr val="FFFFFF"/>
      </a:lt2>
      <a:accent1>
        <a:srgbClr val="9B2D1F"/>
      </a:accent1>
      <a:accent2>
        <a:srgbClr val="9B2D1F"/>
      </a:accent2>
      <a:accent3>
        <a:srgbClr val="3F3F3F"/>
      </a:accent3>
      <a:accent4>
        <a:srgbClr val="3F3F3F"/>
      </a:accent4>
      <a:accent5>
        <a:srgbClr val="3F3F3F"/>
      </a:accent5>
      <a:accent6>
        <a:srgbClr val="855D5D"/>
      </a:accent6>
      <a:hlink>
        <a:srgbClr val="9B2D1F"/>
      </a:hlink>
      <a:folHlink>
        <a:srgbClr val="3F3F3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1905</TotalTime>
  <Words>2652</Words>
  <Application>Microsoft Office PowerPoint</Application>
  <PresentationFormat>On-screen Show (4:3)</PresentationFormat>
  <Paragraphs>323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Arial Rounded MT Bold</vt:lpstr>
      <vt:lpstr>BostonII</vt:lpstr>
      <vt:lpstr>Calibri</vt:lpstr>
      <vt:lpstr>Wingdings</vt:lpstr>
      <vt:lpstr>Clarity</vt:lpstr>
      <vt:lpstr>Database Fundamentals &amp; Design</vt:lpstr>
      <vt:lpstr>What is Normalization?</vt:lpstr>
      <vt:lpstr>PowerPoint Presentation</vt:lpstr>
      <vt:lpstr>Why do we need Normalization?</vt:lpstr>
      <vt:lpstr>Why do we need Normalization?</vt:lpstr>
      <vt:lpstr>Why do we need Normalization?</vt:lpstr>
      <vt:lpstr>Why do we need Normalization?</vt:lpstr>
      <vt:lpstr>Why do we need Normalization?</vt:lpstr>
      <vt:lpstr>Normalization Avoids</vt:lpstr>
      <vt:lpstr>Functional Dependency</vt:lpstr>
      <vt:lpstr>Examples</vt:lpstr>
      <vt:lpstr>PowerPoint Presentation</vt:lpstr>
      <vt:lpstr>Types of Functional Dependency</vt:lpstr>
      <vt:lpstr>Definition</vt:lpstr>
      <vt:lpstr>First Normal Form</vt:lpstr>
      <vt:lpstr>School Example</vt:lpstr>
      <vt:lpstr>School Example 1NF</vt:lpstr>
      <vt:lpstr>Second Normal Form</vt:lpstr>
      <vt:lpstr>Guidelines</vt:lpstr>
      <vt:lpstr>PowerPoint Presentation</vt:lpstr>
      <vt:lpstr>School Example 2NF</vt:lpstr>
      <vt:lpstr>Third Normal Form</vt:lpstr>
      <vt:lpstr>School Example 3NF</vt:lpstr>
      <vt:lpstr>PowerPoint Presentation</vt:lpstr>
      <vt:lpstr>PowerPoint Presentation</vt:lpstr>
      <vt:lpstr>1NF</vt:lpstr>
      <vt:lpstr>2NF</vt:lpstr>
      <vt:lpstr>3NF</vt:lpstr>
      <vt:lpstr>Questions ? </vt:lpstr>
      <vt:lpstr>Exercises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Fundamentals &amp; Design</dc:title>
  <dc:creator>Genius</dc:creator>
  <cp:lastModifiedBy>jboles</cp:lastModifiedBy>
  <cp:revision>465</cp:revision>
  <dcterms:created xsi:type="dcterms:W3CDTF">2023-07-23T08:56:23Z</dcterms:created>
  <dcterms:modified xsi:type="dcterms:W3CDTF">2023-10-29T17:15:09Z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2022-10-09T00:00:00Z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2023-07-23T00:00:00Z</vt:filetime>
  </property>
</Properties>
</file>